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</p:sldMasterIdLst>
  <p:notesMasterIdLst>
    <p:notesMasterId r:id="rId17"/>
  </p:notesMasterIdLst>
  <p:sldIdLst>
    <p:sldId id="257" r:id="rId5"/>
    <p:sldId id="274" r:id="rId6"/>
    <p:sldId id="258" r:id="rId7"/>
    <p:sldId id="273" r:id="rId8"/>
    <p:sldId id="271" r:id="rId9"/>
    <p:sldId id="268" r:id="rId10"/>
    <p:sldId id="259" r:id="rId11"/>
    <p:sldId id="260" r:id="rId12"/>
    <p:sldId id="275" r:id="rId13"/>
    <p:sldId id="265" r:id="rId14"/>
    <p:sldId id="263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itsi Chatora" initials="TC" lastIdx="31" clrIdx="0">
    <p:extLst>
      <p:ext uri="{19B8F6BF-5375-455C-9EA6-DF929625EA0E}">
        <p15:presenceInfo xmlns:p15="http://schemas.microsoft.com/office/powerpoint/2012/main" userId="S-1-5-21-781215130-4168377149-789307434-11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267" autoAdjust="0"/>
  </p:normalViewPr>
  <p:slideViewPr>
    <p:cSldViewPr snapToGrid="0">
      <p:cViewPr varScale="1">
        <p:scale>
          <a:sx n="70" d="100"/>
          <a:sy n="70" d="100"/>
        </p:scale>
        <p:origin x="4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LS" dirty="0"/>
              <a:t>June PPT</a:t>
            </a:r>
            <a:r>
              <a:rPr lang="en-GB" dirty="0"/>
              <a:t> Results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June Part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Sheet1!$A$8:$A$13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Sheet1!$B$8:$B$13</c:f>
              <c:numCache>
                <c:formatCode>General</c:formatCode>
                <c:ptCount val="6"/>
                <c:pt idx="0">
                  <c:v>88</c:v>
                </c:pt>
                <c:pt idx="1">
                  <c:v>86</c:v>
                </c:pt>
                <c:pt idx="2">
                  <c:v>0</c:v>
                </c:pt>
                <c:pt idx="3">
                  <c:v>82</c:v>
                </c:pt>
                <c:pt idx="4">
                  <c:v>94</c:v>
                </c:pt>
                <c:pt idx="5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63-4869-8442-FEABC0B4E603}"/>
            </c:ext>
          </c:extLst>
        </c:ser>
        <c:ser>
          <c:idx val="1"/>
          <c:order val="1"/>
          <c:tx>
            <c:strRef>
              <c:f>Sheet1!$C$7</c:f>
              <c:strCache>
                <c:ptCount val="1"/>
                <c:pt idx="0">
                  <c:v>June Pass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Sheet1!$A$8:$A$13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Sheet1!$C$8:$C$13</c:f>
              <c:numCache>
                <c:formatCode>General</c:formatCode>
                <c:ptCount val="6"/>
                <c:pt idx="0">
                  <c:v>99</c:v>
                </c:pt>
                <c:pt idx="1">
                  <c:v>100</c:v>
                </c:pt>
                <c:pt idx="2">
                  <c:v>0</c:v>
                </c:pt>
                <c:pt idx="3">
                  <c:v>97</c:v>
                </c:pt>
                <c:pt idx="4">
                  <c:v>96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63-4869-8442-FEABC0B4E603}"/>
            </c:ext>
          </c:extLst>
        </c:ser>
        <c:dLbls>
          <c:dLblPos val="t"/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67647"/>
        <c:axId val="9069087"/>
      </c:lineChart>
      <c:catAx>
        <c:axId val="9067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S"/>
          </a:p>
        </c:txPr>
        <c:crossAx val="9069087"/>
        <c:crosses val="autoZero"/>
        <c:auto val="1"/>
        <c:lblAlgn val="ctr"/>
        <c:lblOffset val="100"/>
        <c:noMultiLvlLbl val="0"/>
      </c:catAx>
      <c:valAx>
        <c:axId val="9069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S"/>
          </a:p>
        </c:txPr>
        <c:crossAx val="906764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L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November</a:t>
            </a:r>
            <a:r>
              <a:rPr lang="en-GB" baseline="0" dirty="0"/>
              <a:t> PPT Results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Nov Part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96</c:v>
                </c:pt>
                <c:pt idx="1">
                  <c:v>86</c:v>
                </c:pt>
                <c:pt idx="2">
                  <c:v>93</c:v>
                </c:pt>
                <c:pt idx="3">
                  <c:v>87</c:v>
                </c:pt>
                <c:pt idx="4">
                  <c:v>98</c:v>
                </c:pt>
                <c:pt idx="5">
                  <c:v>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05-4F61-A95A-A9B9EBFF38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Nov Pas 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98</c:v>
                </c:pt>
                <c:pt idx="1">
                  <c:v>100</c:v>
                </c:pt>
                <c:pt idx="2">
                  <c:v>95</c:v>
                </c:pt>
                <c:pt idx="3">
                  <c:v>91</c:v>
                </c:pt>
                <c:pt idx="4">
                  <c:v>98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05-4F61-A95A-A9B9EBFF388B}"/>
            </c:ext>
          </c:extLst>
        </c:ser>
        <c:dLbls>
          <c:dLblPos val="t"/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283056"/>
        <c:axId val="209284856"/>
      </c:lineChart>
      <c:catAx>
        <c:axId val="209283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S"/>
          </a:p>
        </c:txPr>
        <c:crossAx val="209284856"/>
        <c:crosses val="autoZero"/>
        <c:auto val="1"/>
        <c:lblAlgn val="ctr"/>
        <c:lblOffset val="120"/>
        <c:tickLblSkip val="20"/>
        <c:noMultiLvlLbl val="0"/>
      </c:catAx>
      <c:valAx>
        <c:axId val="2092848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S"/>
          </a:p>
        </c:txPr>
        <c:crossAx val="209283056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S"/>
          </a:p>
        </c:txPr>
      </c:dTable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25T20:10:28.865" idx="8">
    <p:pos x="10" y="10"/>
    <p:text>To get Lesotho specific images from Communications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3F70E-DCBF-473B-BDC0-34D3841EBC14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215E2-4D70-4B1C-BC2B-0105AE28C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730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E215E2-4D70-4B1C-BC2B-0105AE28CA5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62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444105-2675-4ABC-B459-7F690CC171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1D3DA-4D9D-43D4-907A-4AB28594AE9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83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444105-2675-4ABC-B459-7F690CC171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1D3DA-4D9D-43D4-907A-4AB28594AE9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1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444105-2675-4ABC-B459-7F690CC171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1D3DA-4D9D-43D4-907A-4AB28594AE9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356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444105-2675-4ABC-B459-7F690CC171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1D3DA-4D9D-43D4-907A-4AB28594AE9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39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444105-2675-4ABC-B459-7F690CC171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1D3DA-4D9D-43D4-907A-4AB28594AE9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460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444105-2675-4ABC-B459-7F690CC171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1D3DA-4D9D-43D4-907A-4AB28594AE9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965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 userDrawn="1"/>
        </p:nvSpPr>
        <p:spPr>
          <a:xfrm>
            <a:off x="10737539" y="6654664"/>
            <a:ext cx="11934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66A5236-44AD-2042-BEB4-E68B6DAEE093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8131"/>
            <a:ext cx="9671539" cy="972441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178793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584325"/>
            <a:ext cx="10972800" cy="4360366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178793"/>
              </a:buClr>
              <a:buSzPct val="100000"/>
              <a:buFont typeface="Arial"/>
              <a:buChar char="•"/>
              <a:defRPr sz="2000" b="0" spc="0">
                <a:solidFill>
                  <a:srgbClr val="535352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  <a:lvl2pPr>
              <a:buClr>
                <a:srgbClr val="178793"/>
              </a:buClr>
              <a:defRPr sz="1800">
                <a:solidFill>
                  <a:srgbClr val="535352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2pPr>
            <a:lvl3pPr marL="1143000" indent="-228600">
              <a:buClr>
                <a:srgbClr val="178793"/>
              </a:buClr>
              <a:buSzPct val="83000"/>
              <a:buFont typeface="Courier New"/>
              <a:buChar char="o"/>
              <a:defRPr sz="1600">
                <a:solidFill>
                  <a:srgbClr val="535352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3pPr>
            <a:lvl4pPr>
              <a:defRPr>
                <a:solidFill>
                  <a:srgbClr val="535352"/>
                </a:solidFill>
                <a:latin typeface="Calibri"/>
                <a:cs typeface="Calibri"/>
              </a:defRPr>
            </a:lvl4pPr>
            <a:lvl5pPr>
              <a:defRPr>
                <a:solidFill>
                  <a:srgbClr val="535352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6691304"/>
            <a:ext cx="12252960" cy="195470"/>
          </a:xfrm>
          <a:prstGeom prst="rect">
            <a:avLst/>
          </a:prstGeom>
          <a:solidFill>
            <a:srgbClr val="1787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63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 userDrawn="1"/>
        </p:nvSpPr>
        <p:spPr>
          <a:xfrm>
            <a:off x="10737539" y="6654664"/>
            <a:ext cx="11934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66A5236-44AD-2042-BEB4-E68B6DAEE093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10861" y="445197"/>
            <a:ext cx="9671539" cy="972441"/>
          </a:xfrm>
          <a:prstGeom prst="rect">
            <a:avLst/>
          </a:prstGeom>
        </p:spPr>
        <p:txBody>
          <a:bodyPr vert="horz"/>
          <a:lstStyle>
            <a:lvl1pPr>
              <a:defRPr sz="4000">
                <a:solidFill>
                  <a:srgbClr val="178793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584325"/>
            <a:ext cx="10972800" cy="4360366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178793"/>
              </a:buClr>
              <a:buSzPct val="100000"/>
              <a:buFont typeface="Arial"/>
              <a:buChar char="•"/>
              <a:defRPr sz="2000" b="0" spc="0">
                <a:solidFill>
                  <a:srgbClr val="535352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  <a:lvl2pPr>
              <a:buClr>
                <a:srgbClr val="178793"/>
              </a:buClr>
              <a:defRPr sz="1800">
                <a:solidFill>
                  <a:srgbClr val="535352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2pPr>
            <a:lvl3pPr marL="1143000" indent="-228600">
              <a:buClr>
                <a:srgbClr val="178793"/>
              </a:buClr>
              <a:buSzPct val="83000"/>
              <a:buFont typeface="Courier New"/>
              <a:buChar char="o"/>
              <a:defRPr sz="1600">
                <a:solidFill>
                  <a:srgbClr val="535352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3pPr>
            <a:lvl4pPr>
              <a:defRPr>
                <a:solidFill>
                  <a:srgbClr val="535352"/>
                </a:solidFill>
                <a:latin typeface="Calibri"/>
                <a:cs typeface="Calibri"/>
              </a:defRPr>
            </a:lvl4pPr>
            <a:lvl5pPr>
              <a:defRPr>
                <a:solidFill>
                  <a:srgbClr val="535352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6671330"/>
            <a:ext cx="12192000" cy="215444"/>
          </a:xfrm>
          <a:prstGeom prst="rect">
            <a:avLst/>
          </a:prstGeom>
          <a:solidFill>
            <a:srgbClr val="1787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184B2-7CBC-4D91-A437-D918F6DEA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445196"/>
            <a:ext cx="820999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444105-2675-4ABC-B459-7F690CC171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1D3DA-4D9D-43D4-907A-4AB28594AE9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0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444105-2675-4ABC-B459-7F690CC171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1D3DA-4D9D-43D4-907A-4AB28594AE9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370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444105-2675-4ABC-B459-7F690CC171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1D3DA-4D9D-43D4-907A-4AB28594AE9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15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444105-2675-4ABC-B459-7F690CC171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1D3DA-4D9D-43D4-907A-4AB28594AE9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489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444105-2675-4ABC-B459-7F690CC171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1D3DA-4D9D-43D4-907A-4AB28594AE9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94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444105-2675-4ABC-B459-7F690CC171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1D3DA-4D9D-43D4-907A-4AB28594AE9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1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444105-2675-4ABC-B459-7F690CC171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1D3DA-4D9D-43D4-907A-4AB28594AE9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54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444105-2675-4ABC-B459-7F690CC171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1D3DA-4D9D-43D4-907A-4AB28594AE9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2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444105-2675-4ABC-B459-7F690CC171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1D3DA-4D9D-43D4-907A-4AB28594AE9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9" name="Picture 7" descr="les_fla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128251" y="260350"/>
            <a:ext cx="1549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gov Logo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34434" y="0"/>
            <a:ext cx="1502833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572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687" r:id="rId15"/>
    <p:sldLayoutId id="2147483688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" y="1200150"/>
            <a:ext cx="11795760" cy="4549140"/>
          </a:xfrm>
        </p:spPr>
        <p:txBody>
          <a:bodyPr>
            <a:normAutofit/>
          </a:bodyPr>
          <a:lstStyle/>
          <a:p>
            <a:br>
              <a:rPr lang="en-LS" b="1" dirty="0">
                <a:latin typeface="+mn-lt"/>
                <a:ea typeface="+mn-ea"/>
                <a:cs typeface="Museo Slab 500"/>
              </a:rPr>
            </a:br>
            <a:br>
              <a:rPr lang="en-LS" b="1" dirty="0">
                <a:latin typeface="+mn-lt"/>
                <a:ea typeface="+mn-ea"/>
                <a:cs typeface="Museo Slab 500"/>
              </a:rPr>
            </a:br>
            <a:br>
              <a:rPr lang="en-LS" b="1" dirty="0">
                <a:latin typeface="+mn-lt"/>
                <a:ea typeface="+mn-ea"/>
                <a:cs typeface="Museo Slab 500"/>
              </a:rPr>
            </a:br>
            <a:r>
              <a:rPr lang="en-LS" b="1" dirty="0">
                <a:latin typeface="+mn-lt"/>
                <a:ea typeface="+mn-ea"/>
                <a:cs typeface="Museo Slab 500"/>
              </a:rPr>
              <a:t>MANAGEMENT AND USE OF PT DATA</a:t>
            </a:r>
            <a:br>
              <a:rPr lang="en-LS" sz="6000" b="1" dirty="0">
                <a:latin typeface="+mn-lt"/>
                <a:ea typeface="+mn-ea"/>
                <a:cs typeface="Museo Slab 500"/>
              </a:rPr>
            </a:br>
            <a:br>
              <a:rPr lang="en-LS" sz="2700" b="1" dirty="0">
                <a:latin typeface="+mn-lt"/>
                <a:ea typeface="+mn-ea"/>
                <a:cs typeface="Museo Slab 500"/>
              </a:rPr>
            </a:br>
            <a:r>
              <a:rPr lang="en-LS" sz="2700" b="1" dirty="0">
                <a:latin typeface="+mn-lt"/>
                <a:ea typeface="+mn-ea"/>
                <a:cs typeface="Museo Slab 500"/>
              </a:rPr>
              <a:t>BY: KOLISANG PHATS’OANE</a:t>
            </a:r>
            <a:r>
              <a:rPr lang="en-ZA" sz="2700" b="1" dirty="0">
                <a:latin typeface="+mn-lt"/>
                <a:ea typeface="+mn-ea"/>
                <a:cs typeface="Museo Slab 500"/>
              </a:rPr>
              <a:t>,</a:t>
            </a:r>
            <a:r>
              <a:rPr lang="en-LS" sz="2700" b="1" dirty="0">
                <a:latin typeface="+mn-lt"/>
                <a:ea typeface="+mn-ea"/>
                <a:cs typeface="Museo Slab 500"/>
              </a:rPr>
              <a:t>TEFO LIBATE</a:t>
            </a:r>
            <a:r>
              <a:rPr lang="en-GB" sz="2700" b="1" dirty="0">
                <a:latin typeface="+mn-lt"/>
                <a:ea typeface="+mn-ea"/>
                <a:cs typeface="Museo Slab 500"/>
              </a:rPr>
              <a:t> &amp; MAKARABO MOHAPI</a:t>
            </a:r>
            <a:br>
              <a:rPr lang="en-LS" sz="3600" b="1" dirty="0">
                <a:latin typeface="+mn-lt"/>
                <a:ea typeface="+mn-ea"/>
                <a:cs typeface="Museo Slab 500"/>
              </a:rPr>
            </a:br>
            <a:r>
              <a:rPr lang="en-LS" sz="3200" b="1" dirty="0">
                <a:latin typeface="+mn-lt"/>
                <a:ea typeface="+mn-ea"/>
                <a:cs typeface="Museo Slab 500"/>
              </a:rPr>
              <a:t>CAPETOWN 03-07/06/2024</a:t>
            </a:r>
            <a:endParaRPr lang="en-GB" sz="3200" b="1" dirty="0">
              <a:latin typeface="+mn-lt"/>
              <a:ea typeface="+mn-ea"/>
              <a:cs typeface="Museo Slab 50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5CEDC8-76A4-418D-A05D-CDA0CDB25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828800" y="9006840"/>
            <a:ext cx="8534400" cy="457200"/>
          </a:xfrm>
        </p:spPr>
        <p:txBody>
          <a:bodyPr/>
          <a:lstStyle/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238" y="5539212"/>
            <a:ext cx="1061160" cy="11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43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S" dirty="0">
                <a:latin typeface="Arial Rounded MT Bold" panose="020F0704030504030204" pitchFamily="34" charset="0"/>
              </a:rPr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/>
          <a:lstStyle/>
          <a:p>
            <a:r>
              <a:rPr lang="en-GB" altLang="en-US" sz="2800" dirty="0"/>
              <a:t>Inadequate resources to support activities</a:t>
            </a:r>
          </a:p>
          <a:p>
            <a:pPr marL="0" indent="0">
              <a:buNone/>
            </a:pPr>
            <a:endParaRPr lang="en-GB" altLang="en-US" sz="2800" dirty="0"/>
          </a:p>
          <a:p>
            <a:r>
              <a:rPr lang="en-GB" altLang="en-US" sz="2800" dirty="0"/>
              <a:t>C</a:t>
            </a:r>
            <a:r>
              <a:rPr lang="en-LS" altLang="en-US" sz="2800" dirty="0" err="1"/>
              <a:t>hallenges</a:t>
            </a:r>
            <a:r>
              <a:rPr lang="en-LS" altLang="en-US" sz="2800" dirty="0"/>
              <a:t> with </a:t>
            </a:r>
            <a:r>
              <a:rPr lang="en-LS" altLang="en-US" sz="2800" dirty="0" err="1"/>
              <a:t>ePT</a:t>
            </a:r>
            <a:r>
              <a:rPr lang="en-LS" altLang="en-US" sz="2800" dirty="0"/>
              <a:t>-dashboard </a:t>
            </a:r>
            <a:r>
              <a:rPr lang="en-GB" altLang="en-US" sz="2800" dirty="0"/>
              <a:t>understanding</a:t>
            </a:r>
          </a:p>
          <a:p>
            <a:endParaRPr lang="en-GB" altLang="en-US" sz="2800" dirty="0"/>
          </a:p>
          <a:p>
            <a:r>
              <a:rPr lang="en-GB" altLang="en-US" sz="2800" dirty="0"/>
              <a:t>O</a:t>
            </a:r>
            <a:r>
              <a:rPr lang="en-LS" altLang="en-US" sz="2800" dirty="0" err="1"/>
              <a:t>ther</a:t>
            </a:r>
            <a:r>
              <a:rPr lang="en-LS" altLang="en-US" sz="2800" dirty="0"/>
              <a:t> labs not fully utilizing </a:t>
            </a:r>
            <a:r>
              <a:rPr lang="en-LS" altLang="en-US" sz="2800" dirty="0" err="1"/>
              <a:t>ePT</a:t>
            </a:r>
            <a:endParaRPr lang="en-LS" altLang="en-US" sz="2800" dirty="0"/>
          </a:p>
          <a:p>
            <a:endParaRPr lang="en-GB" altLang="en-US" sz="2800" dirty="0"/>
          </a:p>
          <a:p>
            <a:r>
              <a:rPr lang="en-LS" altLang="en-US" sz="2800" dirty="0"/>
              <a:t>Delays </a:t>
            </a:r>
            <a:r>
              <a:rPr lang="en-GB" altLang="en-US" sz="2800" dirty="0"/>
              <a:t>in</a:t>
            </a:r>
            <a:r>
              <a:rPr lang="en-LS" altLang="en-US" sz="2800" dirty="0"/>
              <a:t> airtime/data </a:t>
            </a:r>
            <a:r>
              <a:rPr lang="en-GB" altLang="en-US" sz="2800" dirty="0"/>
              <a:t>issuing </a:t>
            </a:r>
            <a:r>
              <a:rPr lang="en-LS" altLang="en-US" sz="2800" dirty="0"/>
              <a:t>to navigate the dashboards</a:t>
            </a:r>
          </a:p>
          <a:p>
            <a:pPr marL="0" indent="0">
              <a:buNone/>
            </a:pPr>
            <a:endParaRPr lang="en-GB" altLang="en-US" sz="2800" dirty="0"/>
          </a:p>
          <a:p>
            <a:r>
              <a:rPr lang="en-GB" altLang="en-US" sz="2800" dirty="0"/>
              <a:t>P</a:t>
            </a:r>
            <a:r>
              <a:rPr lang="en-LS" altLang="en-US" sz="2800" dirty="0" err="1"/>
              <a:t>rinting</a:t>
            </a:r>
            <a:r>
              <a:rPr lang="en-LS" altLang="en-US" sz="2800" dirty="0"/>
              <a:t> </a:t>
            </a:r>
            <a:r>
              <a:rPr lang="en-GB" altLang="en-US" sz="2800" dirty="0"/>
              <a:t>of tester </a:t>
            </a:r>
            <a:r>
              <a:rPr lang="en-LS" altLang="en-US" sz="2800" dirty="0"/>
              <a:t>certificates</a:t>
            </a:r>
            <a:r>
              <a:rPr lang="en-GB" altLang="en-US" sz="2800" dirty="0"/>
              <a:t>.</a:t>
            </a:r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89110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S" dirty="0">
                <a:latin typeface="Arial Rounded MT Bold" pitchFamily="34" charset="0"/>
              </a:rPr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75"/>
              </a:spcBef>
            </a:pPr>
            <a:r>
              <a:rPr lang="en-GB" altLang="en-US" sz="2800" dirty="0"/>
              <a:t>E</a:t>
            </a:r>
            <a:r>
              <a:rPr lang="en-LS" altLang="en-US" sz="2800" dirty="0"/>
              <a:t>stablishing QA-lab for accreditation on ISO 17043</a:t>
            </a:r>
          </a:p>
          <a:p>
            <a:pPr>
              <a:spcBef>
                <a:spcPts val="575"/>
              </a:spcBef>
            </a:pPr>
            <a:r>
              <a:rPr lang="en-LS" altLang="en-US" sz="2800" dirty="0"/>
              <a:t>Advocacy for recruitment of more POCT Officers</a:t>
            </a:r>
          </a:p>
          <a:p>
            <a:pPr>
              <a:spcBef>
                <a:spcPts val="575"/>
              </a:spcBef>
            </a:pPr>
            <a:r>
              <a:rPr lang="en-GB" altLang="en-US" sz="2800" dirty="0"/>
              <a:t>Timely f</a:t>
            </a:r>
            <a:r>
              <a:rPr lang="en-LS" altLang="en-US" sz="2800" dirty="0" err="1"/>
              <a:t>ollow</a:t>
            </a:r>
            <a:r>
              <a:rPr lang="en-LS" altLang="en-US" sz="2800" dirty="0"/>
              <a:t>-up with </a:t>
            </a:r>
            <a:r>
              <a:rPr lang="en-GB" altLang="en-US" sz="2800" dirty="0"/>
              <a:t>Mother labs</a:t>
            </a:r>
            <a:r>
              <a:rPr lang="en-LS" altLang="en-US" sz="2800" dirty="0"/>
              <a:t> to report PT data for proper monitoring of the sites</a:t>
            </a:r>
            <a:r>
              <a:rPr lang="en-GB" altLang="en-US" sz="2800" dirty="0"/>
              <a:t>.</a:t>
            </a:r>
          </a:p>
          <a:p>
            <a:pPr>
              <a:spcBef>
                <a:spcPts val="575"/>
              </a:spcBef>
            </a:pPr>
            <a:r>
              <a:rPr lang="en-GB" altLang="en-US" sz="2800" dirty="0"/>
              <a:t>E</a:t>
            </a:r>
            <a:r>
              <a:rPr lang="en-LS" altLang="en-US" sz="2800" dirty="0" err="1"/>
              <a:t>nsure</a:t>
            </a:r>
            <a:r>
              <a:rPr lang="en-LS" altLang="en-US" sz="2800" dirty="0"/>
              <a:t> ownership and </a:t>
            </a:r>
            <a:r>
              <a:rPr lang="en-GB" altLang="en-US" sz="2800" dirty="0"/>
              <a:t>sustainability</a:t>
            </a:r>
            <a:r>
              <a:rPr lang="en-LS" altLang="en-US" sz="2800" dirty="0"/>
              <a:t> of </a:t>
            </a:r>
            <a:r>
              <a:rPr lang="en-LS" altLang="en-US" sz="2800" dirty="0" err="1"/>
              <a:t>ePT</a:t>
            </a:r>
            <a:r>
              <a:rPr lang="en-LS" altLang="en-US" sz="2800" dirty="0"/>
              <a:t> </a:t>
            </a:r>
            <a:r>
              <a:rPr lang="en-GB" altLang="en-US" sz="2800" dirty="0"/>
              <a:t>at</a:t>
            </a:r>
            <a:r>
              <a:rPr lang="en-LS" altLang="en-US" sz="2800" dirty="0"/>
              <a:t> mother labs</a:t>
            </a:r>
          </a:p>
          <a:p>
            <a:pPr>
              <a:spcBef>
                <a:spcPts val="575"/>
              </a:spcBef>
            </a:pPr>
            <a:r>
              <a:rPr lang="en-GB" altLang="en-US" sz="2800" dirty="0"/>
              <a:t>S</a:t>
            </a:r>
            <a:r>
              <a:rPr lang="en-LS" altLang="en-US" sz="2800" dirty="0" err="1"/>
              <a:t>caling</a:t>
            </a:r>
            <a:r>
              <a:rPr lang="en-LS" altLang="en-US" sz="2800" dirty="0"/>
              <a:t> up </a:t>
            </a:r>
            <a:r>
              <a:rPr lang="en-LS" altLang="en-US" sz="2800" dirty="0" err="1"/>
              <a:t>ePT</a:t>
            </a:r>
            <a:r>
              <a:rPr lang="en-LS" altLang="en-US" sz="2800" dirty="0"/>
              <a:t> at </a:t>
            </a:r>
            <a:r>
              <a:rPr lang="en-GB" altLang="en-US" sz="2800" dirty="0"/>
              <a:t>the </a:t>
            </a:r>
            <a:r>
              <a:rPr lang="en-LS" altLang="en-US" sz="2800" dirty="0"/>
              <a:t>facility level</a:t>
            </a:r>
            <a:r>
              <a:rPr lang="en-GB" altLang="en-US" sz="2800" dirty="0"/>
              <a:t>.</a:t>
            </a:r>
          </a:p>
          <a:p>
            <a:pPr>
              <a:spcBef>
                <a:spcPts val="575"/>
              </a:spcBef>
            </a:pPr>
            <a:r>
              <a:rPr lang="en-GB" altLang="en-US" sz="2800" dirty="0"/>
              <a:t>Develop a robust tester and site certification program</a:t>
            </a:r>
          </a:p>
          <a:p>
            <a:pPr>
              <a:spcBef>
                <a:spcPts val="575"/>
              </a:spcBef>
            </a:pPr>
            <a:r>
              <a:rPr lang="en-GB" altLang="en-US" sz="2800" dirty="0"/>
              <a:t>Advocacy for adequate resources to support the program</a:t>
            </a:r>
            <a:endParaRPr lang="en-LS" altLang="en-US" sz="2800" dirty="0"/>
          </a:p>
          <a:p>
            <a:pPr marL="0" indent="0">
              <a:spcBef>
                <a:spcPts val="575"/>
              </a:spcBef>
              <a:buNone/>
            </a:pPr>
            <a:endParaRPr lang="en-LS" altLang="en-US" sz="2800" dirty="0"/>
          </a:p>
          <a:p>
            <a:pPr marL="0" indent="0">
              <a:spcBef>
                <a:spcPts val="575"/>
              </a:spcBef>
              <a:buNone/>
            </a:pPr>
            <a:endParaRPr lang="en-LS" altLang="en-US" sz="2800" dirty="0"/>
          </a:p>
          <a:p>
            <a:pPr>
              <a:spcBef>
                <a:spcPts val="575"/>
              </a:spcBef>
            </a:pPr>
            <a:endParaRPr lang="en-LS" altLang="en-US" sz="2800" dirty="0"/>
          </a:p>
          <a:p>
            <a:pPr>
              <a:spcBef>
                <a:spcPts val="575"/>
              </a:spcBef>
            </a:pPr>
            <a:endParaRPr lang="en-LS" altLang="en-US" sz="2800" dirty="0"/>
          </a:p>
          <a:p>
            <a:pPr>
              <a:spcBef>
                <a:spcPts val="575"/>
              </a:spcBef>
            </a:pPr>
            <a:endParaRPr lang="en-US" alt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693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4A383-2F9F-AE78-5425-27F94F028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6000" b="1" dirty="0"/>
          </a:p>
          <a:p>
            <a:pPr marL="0" indent="0" algn="ctr">
              <a:buNone/>
            </a:pPr>
            <a:r>
              <a:rPr lang="en-LS" sz="6000" b="1" dirty="0"/>
              <a:t>REA LEBOHA-THANK YOU</a:t>
            </a:r>
          </a:p>
        </p:txBody>
      </p:sp>
    </p:spTree>
    <p:extLst>
      <p:ext uri="{BB962C8B-B14F-4D97-AF65-F5344CB8AC3E}">
        <p14:creationId xmlns:p14="http://schemas.microsoft.com/office/powerpoint/2010/main" val="406056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1BCA-20E0-EF1A-7E34-F4683A82D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S" b="1" dirty="0"/>
              <a:t>Background</a:t>
            </a:r>
            <a:endParaRPr lang="en-L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E8FA56-7D26-F0F3-E0FD-519B55E74A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LS" sz="2000" dirty="0">
                <a:effectLst/>
                <a:ea typeface="Times New Roman" panose="02020603050405020304" pitchFamily="18" charset="0"/>
              </a:rPr>
              <a:t>P</a:t>
            </a:r>
            <a:r>
              <a:rPr lang="en-LS" sz="2000" dirty="0">
                <a:ea typeface="Times New Roman" panose="02020603050405020304" pitchFamily="18" charset="0"/>
              </a:rPr>
              <a:t>OCT is a section in Quality Assurance Unit MOH-Lab</a:t>
            </a:r>
            <a:endParaRPr lang="en-GB" sz="2000" dirty="0">
              <a:ea typeface="Times New Roman" panose="02020603050405020304" pitchFamily="18" charset="0"/>
            </a:endParaRPr>
          </a:p>
          <a:p>
            <a:r>
              <a:rPr lang="en-GB" sz="2000" dirty="0">
                <a:ea typeface="Times New Roman" panose="02020603050405020304" pitchFamily="18" charset="0"/>
              </a:rPr>
              <a:t>The HIV PT program established in 2009</a:t>
            </a:r>
            <a:endParaRPr lang="en-LS" sz="2000" dirty="0">
              <a:ea typeface="Times New Roman" panose="02020603050405020304" pitchFamily="18" charset="0"/>
            </a:endParaRPr>
          </a:p>
          <a:p>
            <a:r>
              <a:rPr lang="en-LS" sz="2000" dirty="0">
                <a:ea typeface="Times New Roman" panose="02020603050405020304" pitchFamily="18" charset="0"/>
              </a:rPr>
              <a:t>6 personnel (1 MOH, 2 MOH-CDC CoAg, 2 ICAP, 1 intern)</a:t>
            </a:r>
            <a:endParaRPr lang="en-LS" sz="2000" dirty="0">
              <a:effectLst/>
              <a:ea typeface="Times New Roman" panose="02020603050405020304" pitchFamily="18" charset="0"/>
            </a:endParaRPr>
          </a:p>
          <a:p>
            <a:r>
              <a:rPr lang="en-GB" sz="2000" dirty="0">
                <a:ea typeface="Times New Roman" panose="02020603050405020304" pitchFamily="18" charset="0"/>
              </a:rPr>
              <a:t>Provides</a:t>
            </a:r>
            <a:r>
              <a:rPr lang="en-LS" sz="2000" dirty="0">
                <a:ea typeface="Times New Roman" panose="02020603050405020304" pitchFamily="18" charset="0"/>
              </a:rPr>
              <a:t> TA for 10 District  </a:t>
            </a:r>
          </a:p>
          <a:p>
            <a:r>
              <a:rPr lang="en-LS" sz="2000" dirty="0">
                <a:ea typeface="Times New Roman" panose="02020603050405020304" pitchFamily="18" charset="0"/>
              </a:rPr>
              <a:t>18 mother labs and </a:t>
            </a:r>
            <a:r>
              <a:rPr lang="en-LS" sz="2000" dirty="0">
                <a:effectLst/>
                <a:ea typeface="Times New Roman" panose="02020603050405020304" pitchFamily="18" charset="0"/>
              </a:rPr>
              <a:t>approximately</a:t>
            </a:r>
            <a:r>
              <a:rPr lang="en-LS" sz="2000" dirty="0">
                <a:ea typeface="Times New Roman" panose="02020603050405020304" pitchFamily="18" charset="0"/>
              </a:rPr>
              <a:t> 375 </a:t>
            </a:r>
            <a:r>
              <a:rPr lang="en-GB" sz="2000" dirty="0">
                <a:ea typeface="Times New Roman" panose="02020603050405020304" pitchFamily="18" charset="0"/>
              </a:rPr>
              <a:t>T</a:t>
            </a:r>
            <a:r>
              <a:rPr lang="en-LS" sz="2000" dirty="0" err="1">
                <a:ea typeface="Times New Roman" panose="02020603050405020304" pitchFamily="18" charset="0"/>
              </a:rPr>
              <a:t>esting</a:t>
            </a:r>
            <a:r>
              <a:rPr lang="en-LS" sz="2000" dirty="0">
                <a:ea typeface="Times New Roman" panose="02020603050405020304" pitchFamily="18" charset="0"/>
              </a:rPr>
              <a:t> points currently</a:t>
            </a:r>
          </a:p>
          <a:p>
            <a:r>
              <a:rPr lang="en-GB" sz="2000" dirty="0">
                <a:ea typeface="Times New Roman" panose="02020603050405020304" pitchFamily="18" charset="0"/>
              </a:rPr>
              <a:t>A</a:t>
            </a:r>
            <a:r>
              <a:rPr lang="en-LS" sz="2000" dirty="0" err="1">
                <a:ea typeface="Times New Roman" panose="02020603050405020304" pitchFamily="18" charset="0"/>
              </a:rPr>
              <a:t>pproximately</a:t>
            </a:r>
            <a:r>
              <a:rPr lang="en-LS" sz="2000" dirty="0">
                <a:ea typeface="Times New Roman" panose="02020603050405020304" pitchFamily="18" charset="0"/>
              </a:rPr>
              <a:t> 1200 counsellors-HTS,POC EID,VL</a:t>
            </a:r>
          </a:p>
          <a:p>
            <a:r>
              <a:rPr lang="en-GB" sz="2000" dirty="0">
                <a:ea typeface="Times New Roman" panose="02020603050405020304" pitchFamily="18" charset="0"/>
              </a:rPr>
              <a:t>N</a:t>
            </a:r>
            <a:r>
              <a:rPr lang="en-LS" sz="2000" dirty="0" err="1">
                <a:ea typeface="Times New Roman" panose="02020603050405020304" pitchFamily="18" charset="0"/>
              </a:rPr>
              <a:t>urses</a:t>
            </a:r>
            <a:r>
              <a:rPr lang="en-LS" sz="2000" dirty="0">
                <a:ea typeface="Times New Roman" panose="02020603050405020304" pitchFamily="18" charset="0"/>
              </a:rPr>
              <a:t> doing </a:t>
            </a:r>
            <a:r>
              <a:rPr lang="en-GB" sz="2000" dirty="0">
                <a:ea typeface="Times New Roman" panose="02020603050405020304" pitchFamily="18" charset="0"/>
              </a:rPr>
              <a:t>other</a:t>
            </a:r>
            <a:r>
              <a:rPr lang="en-LS" sz="2000" dirty="0">
                <a:ea typeface="Times New Roman" panose="02020603050405020304" pitchFamily="18" charset="0"/>
              </a:rPr>
              <a:t> POC testing</a:t>
            </a:r>
          </a:p>
          <a:p>
            <a:pPr marL="0" indent="0">
              <a:buNone/>
            </a:pPr>
            <a:endParaRPr lang="en-ZA" sz="2800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pPr marL="0" indent="0">
              <a:buNone/>
            </a:pPr>
            <a:r>
              <a:rPr lang="en-ZA" dirty="0"/>
              <a:t> 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662747-66D9-40BD-FC83-FD02BFA5FC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2959" y="1600200"/>
            <a:ext cx="511408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28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S" b="1" dirty="0"/>
              <a:t>Background</a:t>
            </a:r>
            <a:r>
              <a:rPr lang="en-ZA" b="1" dirty="0"/>
              <a:t>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LS" sz="2400" b="1" dirty="0"/>
          </a:p>
          <a:p>
            <a:r>
              <a:rPr lang="en-LS" sz="2800" dirty="0">
                <a:effectLst/>
                <a:ea typeface="Times New Roman" panose="02020603050405020304" pitchFamily="18" charset="0"/>
              </a:rPr>
              <a:t>P</a:t>
            </a:r>
            <a:r>
              <a:rPr lang="en-LS" sz="2800" dirty="0">
                <a:ea typeface="Times New Roman" panose="02020603050405020304" pitchFamily="18" charset="0"/>
              </a:rPr>
              <a:t>OCT is a section in Quality Assurance Unit MOH-Lab</a:t>
            </a:r>
          </a:p>
          <a:p>
            <a:r>
              <a:rPr lang="en-LS" sz="2800" dirty="0">
                <a:ea typeface="Times New Roman" panose="02020603050405020304" pitchFamily="18" charset="0"/>
              </a:rPr>
              <a:t>QAU lab section at NRL is responsible for preparation of PT materials</a:t>
            </a:r>
            <a:endParaRPr lang="en-LS" sz="2800" dirty="0">
              <a:effectLst/>
              <a:ea typeface="Times New Roman" panose="02020603050405020304" pitchFamily="18" charset="0"/>
            </a:endParaRPr>
          </a:p>
          <a:p>
            <a:r>
              <a:rPr lang="en-LS" sz="2800" dirty="0">
                <a:ea typeface="Times New Roman" panose="02020603050405020304" pitchFamily="18" charset="0"/>
              </a:rPr>
              <a:t>6 personnel (1 MOH, 2 MOH-CDC </a:t>
            </a:r>
            <a:r>
              <a:rPr lang="en-LS" sz="2800" dirty="0" err="1">
                <a:ea typeface="Times New Roman" panose="02020603050405020304" pitchFamily="18" charset="0"/>
              </a:rPr>
              <a:t>CoAg</a:t>
            </a:r>
            <a:r>
              <a:rPr lang="en-LS" sz="2800" dirty="0">
                <a:ea typeface="Times New Roman" panose="02020603050405020304" pitchFamily="18" charset="0"/>
              </a:rPr>
              <a:t>, 2 ICAP, 1 intern)</a:t>
            </a:r>
            <a:endParaRPr lang="en-LS" sz="2800" dirty="0">
              <a:effectLst/>
              <a:ea typeface="Times New Roman" panose="02020603050405020304" pitchFamily="18" charset="0"/>
            </a:endParaRPr>
          </a:p>
          <a:p>
            <a:r>
              <a:rPr lang="en-GB" sz="2800" dirty="0" err="1">
                <a:ea typeface="Times New Roman" panose="02020603050405020304" pitchFamily="18" charset="0"/>
              </a:rPr>
              <a:t>Providi</a:t>
            </a:r>
            <a:r>
              <a:rPr lang="en-LS" sz="2800" dirty="0">
                <a:ea typeface="Times New Roman" panose="02020603050405020304" pitchFamily="18" charset="0"/>
              </a:rPr>
              <a:t>ng TA for 10 District  </a:t>
            </a:r>
          </a:p>
          <a:p>
            <a:r>
              <a:rPr lang="en-LS" sz="2800" dirty="0">
                <a:ea typeface="Times New Roman" panose="02020603050405020304" pitchFamily="18" charset="0"/>
              </a:rPr>
              <a:t>18 mother labs and </a:t>
            </a:r>
            <a:r>
              <a:rPr lang="en-LS" sz="2800" dirty="0">
                <a:effectLst/>
                <a:ea typeface="Times New Roman" panose="02020603050405020304" pitchFamily="18" charset="0"/>
              </a:rPr>
              <a:t>approximately</a:t>
            </a:r>
            <a:r>
              <a:rPr lang="en-LS" sz="2800" dirty="0">
                <a:ea typeface="Times New Roman" panose="02020603050405020304" pitchFamily="18" charset="0"/>
              </a:rPr>
              <a:t> 375 </a:t>
            </a:r>
            <a:r>
              <a:rPr lang="en-GB" sz="2800" dirty="0">
                <a:ea typeface="Times New Roman" panose="02020603050405020304" pitchFamily="18" charset="0"/>
              </a:rPr>
              <a:t>T</a:t>
            </a:r>
            <a:r>
              <a:rPr lang="en-LS" sz="2800" dirty="0" err="1">
                <a:ea typeface="Times New Roman" panose="02020603050405020304" pitchFamily="18" charset="0"/>
              </a:rPr>
              <a:t>esting</a:t>
            </a:r>
            <a:r>
              <a:rPr lang="en-LS" sz="2800" dirty="0">
                <a:ea typeface="Times New Roman" panose="02020603050405020304" pitchFamily="18" charset="0"/>
              </a:rPr>
              <a:t> points currently</a:t>
            </a:r>
          </a:p>
          <a:p>
            <a:r>
              <a:rPr lang="en-GB" sz="2800" dirty="0">
                <a:ea typeface="Times New Roman" panose="02020603050405020304" pitchFamily="18" charset="0"/>
              </a:rPr>
              <a:t>A</a:t>
            </a:r>
            <a:r>
              <a:rPr lang="en-LS" sz="2800" dirty="0" err="1">
                <a:ea typeface="Times New Roman" panose="02020603050405020304" pitchFamily="18" charset="0"/>
              </a:rPr>
              <a:t>pproximately</a:t>
            </a:r>
            <a:r>
              <a:rPr lang="en-LS" sz="2800" dirty="0">
                <a:ea typeface="Times New Roman" panose="02020603050405020304" pitchFamily="18" charset="0"/>
              </a:rPr>
              <a:t> 1200 counsellors-HTS,POC EID,VL</a:t>
            </a:r>
          </a:p>
          <a:p>
            <a:r>
              <a:rPr lang="en-GB" sz="2800" dirty="0">
                <a:ea typeface="Times New Roman" panose="02020603050405020304" pitchFamily="18" charset="0"/>
              </a:rPr>
              <a:t>N</a:t>
            </a:r>
            <a:r>
              <a:rPr lang="en-LS" sz="2800" dirty="0" err="1">
                <a:ea typeface="Times New Roman" panose="02020603050405020304" pitchFamily="18" charset="0"/>
              </a:rPr>
              <a:t>urses</a:t>
            </a:r>
            <a:r>
              <a:rPr lang="en-LS" sz="2800" dirty="0">
                <a:ea typeface="Times New Roman" panose="02020603050405020304" pitchFamily="18" charset="0"/>
              </a:rPr>
              <a:t> doing all POC testing</a:t>
            </a:r>
          </a:p>
          <a:p>
            <a:pPr marL="0" indent="0">
              <a:buNone/>
            </a:pPr>
            <a:endParaRPr lang="en-ZA" sz="2800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pPr marL="0" indent="0">
              <a:buNone/>
            </a:pPr>
            <a:r>
              <a:rPr lang="en-ZA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75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77011-8985-79F6-EFDE-6F09B82BE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S" b="1" dirty="0"/>
              <a:t>PT RESULTS RETURN</a:t>
            </a:r>
            <a:r>
              <a:rPr lang="en-GB" b="1" dirty="0"/>
              <a:t>. Cont.</a:t>
            </a:r>
            <a:endParaRPr lang="en-L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CEB61E-413C-866F-9AA9-C62C360890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>
                <a:ea typeface="Times New Roman" panose="02020603050405020304" pitchFamily="18" charset="0"/>
              </a:rPr>
              <a:t>Quality Assurance Laboratory is r</a:t>
            </a:r>
            <a:r>
              <a:rPr lang="en-LS" sz="2400" dirty="0" err="1">
                <a:ea typeface="Times New Roman" panose="02020603050405020304" pitchFamily="18" charset="0"/>
              </a:rPr>
              <a:t>esponsible</a:t>
            </a:r>
            <a:r>
              <a:rPr lang="en-LS" sz="2400" dirty="0">
                <a:ea typeface="Times New Roman" panose="02020603050405020304" pitchFamily="18" charset="0"/>
              </a:rPr>
              <a:t> for preparing HIV EQC and PPT samples, packaging and distribution to mother labs</a:t>
            </a:r>
            <a:endParaRPr lang="en-GB" sz="2400" dirty="0">
              <a:effectLst/>
              <a:ea typeface="Times New Roman" panose="02020603050405020304" pitchFamily="18" charset="0"/>
            </a:endParaRPr>
          </a:p>
          <a:p>
            <a:r>
              <a:rPr lang="en-LS" sz="2400" dirty="0">
                <a:effectLst/>
                <a:ea typeface="Times New Roman" panose="02020603050405020304" pitchFamily="18" charset="0"/>
              </a:rPr>
              <a:t>Mother labs distributes samples to the sites for testing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</a:rPr>
              <a:t>T</a:t>
            </a:r>
            <a:r>
              <a:rPr lang="en-LS" sz="2400" dirty="0" err="1">
                <a:effectLst/>
                <a:ea typeface="Times New Roman" panose="02020603050405020304" pitchFamily="18" charset="0"/>
              </a:rPr>
              <a:t>est</a:t>
            </a:r>
            <a:r>
              <a:rPr lang="en-LS" sz="2400" dirty="0">
                <a:effectLst/>
                <a:ea typeface="Times New Roman" panose="02020603050405020304" pitchFamily="18" charset="0"/>
              </a:rPr>
              <a:t> and return </a:t>
            </a:r>
            <a:r>
              <a:rPr lang="en-LS" sz="2400" dirty="0">
                <a:ea typeface="Times New Roman" panose="02020603050405020304" pitchFamily="18" charset="0"/>
              </a:rPr>
              <a:t>PT results to the mother labs</a:t>
            </a:r>
            <a:endParaRPr lang="en-GB" sz="2400" dirty="0">
              <a:effectLst/>
              <a:ea typeface="Times New Roman" panose="02020603050405020304" pitchFamily="18" charset="0"/>
            </a:endParaRPr>
          </a:p>
          <a:p>
            <a:r>
              <a:rPr lang="en-GB" sz="2400" dirty="0">
                <a:effectLst/>
                <a:ea typeface="Times New Roman" panose="02020603050405020304" pitchFamily="18" charset="0"/>
              </a:rPr>
              <a:t>W</a:t>
            </a:r>
            <a:r>
              <a:rPr lang="en-LS" sz="2400" dirty="0">
                <a:effectLst/>
                <a:ea typeface="Times New Roman" panose="02020603050405020304" pitchFamily="18" charset="0"/>
              </a:rPr>
              <a:t>e use  riders for health to collect results from facilities to mother labs</a:t>
            </a:r>
          </a:p>
          <a:p>
            <a:endParaRPr lang="en-LS" sz="2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LS" sz="24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ZA" sz="2800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pPr marL="0" indent="0">
              <a:buNone/>
            </a:pPr>
            <a:r>
              <a:rPr lang="en-ZA" dirty="0"/>
              <a:t> 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53574F-A5EE-16AF-8832-F729D9F382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0069" y="1600200"/>
            <a:ext cx="461986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44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E5EC1-4E09-58BD-C496-98B5285D0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GB" u="sng" dirty="0"/>
              <a:t>R</a:t>
            </a:r>
            <a:r>
              <a:rPr lang="en-LS" u="sng" dirty="0" err="1"/>
              <a:t>esults</a:t>
            </a:r>
            <a:r>
              <a:rPr lang="en-LS" u="sng" dirty="0"/>
              <a:t> return </a:t>
            </a:r>
            <a:r>
              <a:rPr lang="en-LS" u="sng" dirty="0" err="1"/>
              <a:t>cont</a:t>
            </a:r>
            <a:endParaRPr lang="en-LS" u="sng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7FEBE2F-FFBD-B40B-866B-45AE2D7A3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5257799"/>
          </a:xfrm>
        </p:spPr>
        <p:txBody>
          <a:bodyPr/>
          <a:lstStyle/>
          <a:p>
            <a:pPr marL="0" indent="0" algn="ctr">
              <a:buNone/>
            </a:pPr>
            <a:r>
              <a:rPr lang="en-GB" u="sng" dirty="0"/>
              <a:t>P</a:t>
            </a:r>
            <a:r>
              <a:rPr lang="en-LS" u="sng" dirty="0" err="1"/>
              <a:t>reviously</a:t>
            </a:r>
            <a:endParaRPr lang="en-LS" u="sng" dirty="0"/>
          </a:p>
          <a:p>
            <a:pPr marL="0" indent="0">
              <a:buNone/>
            </a:pPr>
            <a:r>
              <a:rPr lang="en-LS" dirty="0"/>
              <a:t>        Facility</a:t>
            </a:r>
          </a:p>
          <a:p>
            <a:pPr marL="0" indent="0">
              <a:buNone/>
            </a:pPr>
            <a:endParaRPr lang="en-LS" dirty="0"/>
          </a:p>
          <a:p>
            <a:endParaRPr lang="en-LS" u="sng" dirty="0"/>
          </a:p>
          <a:p>
            <a:pPr marL="0" indent="0">
              <a:buNone/>
            </a:pPr>
            <a:r>
              <a:rPr lang="en-LS" dirty="0"/>
              <a:t>       Mother lab</a:t>
            </a:r>
          </a:p>
          <a:p>
            <a:pPr marL="0" indent="0">
              <a:buNone/>
            </a:pPr>
            <a:endParaRPr lang="en-LS" dirty="0"/>
          </a:p>
          <a:p>
            <a:pPr marL="0" indent="0">
              <a:buNone/>
            </a:pPr>
            <a:endParaRPr lang="en-LS" dirty="0"/>
          </a:p>
          <a:p>
            <a:pPr marL="0" indent="0">
              <a:buNone/>
            </a:pPr>
            <a:r>
              <a:rPr lang="en-LS" dirty="0"/>
              <a:t>        NRL-QAU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B795446-BEE6-20E5-FB01-2AC2FD41B6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LS" u="sng" dirty="0"/>
              <a:t>Currently</a:t>
            </a:r>
          </a:p>
          <a:p>
            <a:pPr marL="0" indent="0">
              <a:buNone/>
            </a:pPr>
            <a:r>
              <a:rPr lang="en-LS" dirty="0"/>
              <a:t>Facility</a:t>
            </a:r>
          </a:p>
          <a:p>
            <a:pPr marL="0" indent="0">
              <a:buNone/>
            </a:pPr>
            <a:endParaRPr lang="en-LS" dirty="0"/>
          </a:p>
          <a:p>
            <a:pPr marL="0" indent="0">
              <a:buNone/>
            </a:pPr>
            <a:endParaRPr lang="en-LS" dirty="0"/>
          </a:p>
          <a:p>
            <a:pPr marL="0" indent="0">
              <a:buNone/>
            </a:pPr>
            <a:r>
              <a:rPr lang="en-LS" dirty="0"/>
              <a:t>Mother lab</a:t>
            </a:r>
          </a:p>
          <a:p>
            <a:pPr marL="0" indent="0">
              <a:buNone/>
            </a:pPr>
            <a:endParaRPr lang="en-US" u="sng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E0924D8A-F430-AC34-DE32-05F7AA53105A}"/>
              </a:ext>
            </a:extLst>
          </p:cNvPr>
          <p:cNvSpPr/>
          <p:nvPr/>
        </p:nvSpPr>
        <p:spPr>
          <a:xfrm>
            <a:off x="1028700" y="267462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0B4028-79AF-1607-2D81-889966D32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332" y="2674619"/>
            <a:ext cx="1111307" cy="920511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9C954E21-AF7C-C0FD-CEB0-E3AC59307B22}"/>
              </a:ext>
            </a:extLst>
          </p:cNvPr>
          <p:cNvSpPr/>
          <p:nvPr/>
        </p:nvSpPr>
        <p:spPr>
          <a:xfrm>
            <a:off x="1028700" y="417269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027747-FD6D-8C2B-FC27-91E32B5C5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332" y="4172695"/>
            <a:ext cx="1314507" cy="10469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92D8D2-9514-B7DA-76E1-E38BC35FA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5643474"/>
            <a:ext cx="1314518" cy="1073205"/>
          </a:xfrm>
          <a:prstGeom prst="rect">
            <a:avLst/>
          </a:prstGeom>
        </p:spPr>
      </p:pic>
      <p:sp>
        <p:nvSpPr>
          <p:cNvPr id="17" name="Arrow: Up 16">
            <a:extLst>
              <a:ext uri="{FF2B5EF4-FFF2-40B4-BE49-F238E27FC236}">
                <a16:creationId xmlns:a16="http://schemas.microsoft.com/office/drawing/2014/main" id="{09451891-8B6F-868F-9F51-1F0FF077837A}"/>
              </a:ext>
            </a:extLst>
          </p:cNvPr>
          <p:cNvSpPr/>
          <p:nvPr/>
        </p:nvSpPr>
        <p:spPr>
          <a:xfrm>
            <a:off x="2827839" y="4241277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S"/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774CE742-AB85-98A0-4C8F-C4E87776514D}"/>
              </a:ext>
            </a:extLst>
          </p:cNvPr>
          <p:cNvSpPr/>
          <p:nvPr/>
        </p:nvSpPr>
        <p:spPr>
          <a:xfrm>
            <a:off x="2802636" y="2616723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19592972-29E0-B311-D229-2F5FDF8912B0}"/>
              </a:ext>
            </a:extLst>
          </p:cNvPr>
          <p:cNvSpPr/>
          <p:nvPr/>
        </p:nvSpPr>
        <p:spPr>
          <a:xfrm>
            <a:off x="6260042" y="267462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EFE961E-7E34-E2F1-71C6-0E7EEE0A9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526" y="4172695"/>
            <a:ext cx="3059430" cy="21360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8160556-EAEC-28EC-AADD-81F0ACA31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431" y="4147602"/>
            <a:ext cx="2903220" cy="21146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293A4B1-DABF-CB80-8D66-EBB1F8499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338" y="2851120"/>
            <a:ext cx="1860804" cy="8644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864201A-75AD-7555-11B0-ECD5E18C7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333" y="3074238"/>
            <a:ext cx="1860804" cy="864458"/>
          </a:xfrm>
          <a:prstGeom prst="rect">
            <a:avLst/>
          </a:prstGeom>
        </p:spPr>
      </p:pic>
      <p:sp>
        <p:nvSpPr>
          <p:cNvPr id="27" name="Arrow: Bent-Up 26">
            <a:extLst>
              <a:ext uri="{FF2B5EF4-FFF2-40B4-BE49-F238E27FC236}">
                <a16:creationId xmlns:a16="http://schemas.microsoft.com/office/drawing/2014/main" id="{3A61FDDC-78B5-0A6B-FAF7-5429FC949B84}"/>
              </a:ext>
            </a:extLst>
          </p:cNvPr>
          <p:cNvSpPr/>
          <p:nvPr/>
        </p:nvSpPr>
        <p:spPr>
          <a:xfrm rot="16200000">
            <a:off x="9052254" y="615904"/>
            <a:ext cx="864458" cy="3900483"/>
          </a:xfrm>
          <a:prstGeom prst="bentUpArrow">
            <a:avLst>
              <a:gd name="adj1" fmla="val 25000"/>
              <a:gd name="adj2" fmla="val 32908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S"/>
          </a:p>
        </p:txBody>
      </p:sp>
    </p:spTree>
    <p:extLst>
      <p:ext uri="{BB962C8B-B14F-4D97-AF65-F5344CB8AC3E}">
        <p14:creationId xmlns:p14="http://schemas.microsoft.com/office/powerpoint/2010/main" val="2403184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8483-296B-2846-26B5-23417591F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S" dirty="0"/>
              <a:t>PPT results for past 6 years</a:t>
            </a:r>
          </a:p>
        </p:txBody>
      </p:sp>
      <p:graphicFrame>
        <p:nvGraphicFramePr>
          <p:cNvPr id="26" name="Content Placeholder 25">
            <a:extLst>
              <a:ext uri="{FF2B5EF4-FFF2-40B4-BE49-F238E27FC236}">
                <a16:creationId xmlns:a16="http://schemas.microsoft.com/office/drawing/2014/main" id="{51A19AFB-10DB-DB9C-9141-754F4FBFD4D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18676703"/>
              </p:ext>
            </p:extLst>
          </p:nvPr>
        </p:nvGraphicFramePr>
        <p:xfrm>
          <a:off x="609600" y="1600200"/>
          <a:ext cx="5384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C831B93-3E0E-B873-B755-1EA8AE49331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99407067"/>
              </p:ext>
            </p:extLst>
          </p:nvPr>
        </p:nvGraphicFramePr>
        <p:xfrm>
          <a:off x="6494780" y="1600200"/>
          <a:ext cx="5384800" cy="4720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13789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LS" dirty="0"/>
              <a:t>T data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928" indent="-457200" fontAlgn="auto">
              <a:spcAft>
                <a:spcPts val="0"/>
              </a:spcAft>
              <a:defRPr/>
            </a:pPr>
            <a:r>
              <a:rPr lang="en-GB" sz="2800" dirty="0"/>
              <a:t>A</a:t>
            </a:r>
            <a:r>
              <a:rPr lang="en-LS" sz="2800" dirty="0" err="1"/>
              <a:t>ssess</a:t>
            </a:r>
            <a:r>
              <a:rPr lang="en-LS" sz="2800" dirty="0"/>
              <a:t> operations at </a:t>
            </a:r>
            <a:r>
              <a:rPr lang="en-GB" sz="2800" dirty="0"/>
              <a:t>the </a:t>
            </a:r>
            <a:r>
              <a:rPr lang="en-LS" sz="2800" dirty="0"/>
              <a:t>test</a:t>
            </a:r>
            <a:r>
              <a:rPr lang="en-GB" sz="2800" dirty="0" err="1"/>
              <a:t>ing</a:t>
            </a:r>
            <a:r>
              <a:rPr lang="en-LS" sz="2800" dirty="0"/>
              <a:t> site to determine quality requirements</a:t>
            </a:r>
            <a:r>
              <a:rPr lang="en-GB" sz="2800" dirty="0"/>
              <a:t>.</a:t>
            </a:r>
            <a:r>
              <a:rPr lang="en-LS" sz="2800" dirty="0"/>
              <a:t> </a:t>
            </a:r>
          </a:p>
          <a:p>
            <a:pPr marL="566928" indent="-457200" fontAlgn="auto">
              <a:spcAft>
                <a:spcPts val="0"/>
              </a:spcAft>
              <a:defRPr/>
            </a:pPr>
            <a:r>
              <a:rPr lang="en-GB" sz="2800" dirty="0"/>
              <a:t>U</a:t>
            </a:r>
            <a:r>
              <a:rPr lang="en-LS" sz="2800" dirty="0"/>
              <a:t>sed for </a:t>
            </a:r>
            <a:r>
              <a:rPr lang="en-GB" sz="2800" dirty="0"/>
              <a:t>monitoring</a:t>
            </a:r>
            <a:r>
              <a:rPr lang="en-LS" sz="2800" dirty="0"/>
              <a:t> facility performance </a:t>
            </a:r>
          </a:p>
          <a:p>
            <a:pPr marL="566928" indent="-457200" fontAlgn="auto">
              <a:spcAft>
                <a:spcPts val="0"/>
              </a:spcAft>
              <a:defRPr/>
            </a:pPr>
            <a:r>
              <a:rPr lang="en-LS" sz="2800" dirty="0"/>
              <a:t>Used for Identifying needs for </a:t>
            </a:r>
            <a:r>
              <a:rPr lang="en-GB" sz="2800" dirty="0"/>
              <a:t>training</a:t>
            </a:r>
            <a:endParaRPr lang="en-LS" sz="2800" dirty="0"/>
          </a:p>
          <a:p>
            <a:pPr marL="566928" indent="-457200" fontAlgn="auto">
              <a:spcAft>
                <a:spcPts val="0"/>
              </a:spcAft>
              <a:defRPr/>
            </a:pPr>
            <a:r>
              <a:rPr lang="en-LS" sz="2800" dirty="0"/>
              <a:t>Targeted supervision and Monitoring </a:t>
            </a:r>
          </a:p>
          <a:p>
            <a:pPr marL="566928" indent="-457200" fontAlgn="auto">
              <a:spcAft>
                <a:spcPts val="0"/>
              </a:spcAft>
              <a:defRPr/>
            </a:pPr>
            <a:r>
              <a:rPr lang="en-GB" sz="2800" dirty="0"/>
              <a:t>H</a:t>
            </a:r>
            <a:r>
              <a:rPr lang="en-LS" sz="2800" dirty="0" err="1"/>
              <a:t>elp</a:t>
            </a:r>
            <a:r>
              <a:rPr lang="en-LS" sz="2800" dirty="0"/>
              <a:t> us in identifying risk and doing corrective actions</a:t>
            </a:r>
          </a:p>
          <a:p>
            <a:pPr marL="566928" indent="-457200" fontAlgn="auto">
              <a:spcAft>
                <a:spcPts val="0"/>
              </a:spcAft>
              <a:defRPr/>
            </a:pPr>
            <a:r>
              <a:rPr lang="en-GB" sz="2800" dirty="0"/>
              <a:t>C</a:t>
            </a:r>
            <a:r>
              <a:rPr lang="en-LS" sz="2800" dirty="0" err="1"/>
              <a:t>omparison</a:t>
            </a:r>
            <a:r>
              <a:rPr lang="en-LS" sz="2800" dirty="0"/>
              <a:t> of results with peer testers</a:t>
            </a:r>
          </a:p>
          <a:p>
            <a:pPr marL="566928" indent="-457200" fontAlgn="auto">
              <a:spcAft>
                <a:spcPts val="0"/>
              </a:spcAft>
              <a:defRPr/>
            </a:pPr>
            <a:r>
              <a:rPr lang="en-GB" sz="2800" dirty="0"/>
              <a:t>B</a:t>
            </a:r>
            <a:r>
              <a:rPr lang="en-LS" sz="2800" dirty="0" err="1"/>
              <a:t>uilt</a:t>
            </a:r>
            <a:r>
              <a:rPr lang="en-LS" sz="2800" dirty="0"/>
              <a:t> confidence of testers in case PPT passed </a:t>
            </a:r>
          </a:p>
          <a:p>
            <a:pPr marL="566928" indent="-457200" fontAlgn="auto">
              <a:spcAft>
                <a:spcPts val="0"/>
              </a:spcAft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5196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S" dirty="0"/>
              <a:t>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010" y="1166018"/>
            <a:ext cx="10972800" cy="5589112"/>
          </a:xfrm>
        </p:spPr>
        <p:txBody>
          <a:bodyPr/>
          <a:lstStyle/>
          <a:p>
            <a:endParaRPr lang="en-GB" sz="2800" dirty="0"/>
          </a:p>
          <a:p>
            <a:r>
              <a:rPr lang="en-LS" sz="2800" dirty="0"/>
              <a:t>Preparations of monthly HIV QC and biannual PT except lockdown  during C</a:t>
            </a:r>
            <a:r>
              <a:rPr lang="en-GB" sz="2800" dirty="0"/>
              <a:t>OVID-19 pandemic</a:t>
            </a:r>
          </a:p>
          <a:p>
            <a:r>
              <a:rPr lang="en-GB" sz="2800" dirty="0"/>
              <a:t>Collaboration with implementing partners</a:t>
            </a:r>
            <a:endParaRPr lang="en-LS" sz="2800" dirty="0"/>
          </a:p>
          <a:p>
            <a:r>
              <a:rPr lang="en-LS" sz="2800" dirty="0"/>
              <a:t>PPT participation over 80% and pass rate over 90% for more than</a:t>
            </a:r>
            <a:r>
              <a:rPr lang="en-GB" sz="2800" dirty="0"/>
              <a:t> the</a:t>
            </a:r>
            <a:r>
              <a:rPr lang="en-LS" sz="2800" dirty="0"/>
              <a:t> past 6 years</a:t>
            </a:r>
          </a:p>
          <a:p>
            <a:r>
              <a:rPr lang="en-GB" sz="2800" dirty="0"/>
              <a:t>T</a:t>
            </a:r>
            <a:r>
              <a:rPr lang="en-LS" sz="2800" dirty="0"/>
              <a:t>raining of QAU staff in ISO 15189, 9001 and 17043</a:t>
            </a:r>
          </a:p>
          <a:p>
            <a:r>
              <a:rPr lang="en-LS" sz="2800" dirty="0" err="1"/>
              <a:t>Migrat</a:t>
            </a:r>
            <a:r>
              <a:rPr lang="en-GB" sz="2800" dirty="0"/>
              <a:t>ion</a:t>
            </a:r>
            <a:r>
              <a:rPr lang="en-LS" sz="2800" dirty="0"/>
              <a:t> to capturing PPT results using </a:t>
            </a:r>
            <a:r>
              <a:rPr lang="en-LS" sz="2800" dirty="0" err="1"/>
              <a:t>ePT</a:t>
            </a:r>
            <a:r>
              <a:rPr lang="en-LS" sz="2800" dirty="0"/>
              <a:t>.</a:t>
            </a:r>
          </a:p>
          <a:p>
            <a:r>
              <a:rPr lang="en-GB" sz="2800" dirty="0"/>
              <a:t>T</a:t>
            </a:r>
            <a:r>
              <a:rPr lang="en-LS" sz="2800" dirty="0"/>
              <a:t>raining</a:t>
            </a:r>
            <a:r>
              <a:rPr lang="en-GB" sz="2800" dirty="0"/>
              <a:t> of testers</a:t>
            </a:r>
            <a:endParaRPr lang="en-LS" sz="2800" dirty="0"/>
          </a:p>
          <a:p>
            <a:r>
              <a:rPr lang="en-GB" sz="2800" dirty="0"/>
              <a:t>Effective site supportive </a:t>
            </a:r>
            <a:r>
              <a:rPr lang="en-LS" sz="2800" dirty="0"/>
              <a:t>supervision and monitoring</a:t>
            </a:r>
          </a:p>
        </p:txBody>
      </p:sp>
    </p:spTree>
    <p:extLst>
      <p:ext uri="{BB962C8B-B14F-4D97-AF65-F5344CB8AC3E}">
        <p14:creationId xmlns:p14="http://schemas.microsoft.com/office/powerpoint/2010/main" val="771174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F3872-731D-A88F-F089-AABE1101B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Achievements Cont.</a:t>
            </a:r>
            <a:endParaRPr lang="en-L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6D9CDD2-EA96-A471-C076-203FA7F322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4764" y="1600200"/>
            <a:ext cx="3394472" cy="4525963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C423888-300D-6240-511C-523C66E53B67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805390" y="1613580"/>
            <a:ext cx="3805859" cy="1937657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C3A6644-AD6E-7CC7-B818-DFFA5483A4E4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4"/>
          <a:stretch>
            <a:fillRect/>
          </a:stretch>
        </p:blipFill>
        <p:spPr>
          <a:xfrm>
            <a:off x="6096001" y="3720420"/>
            <a:ext cx="5224638" cy="240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5402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CBD52ACF78B241BEF47F2F92A6B8C3" ma:contentTypeVersion="13" ma:contentTypeDescription="Create a new document." ma:contentTypeScope="" ma:versionID="0962979ef1079257981dfef7125dab3f">
  <xsd:schema xmlns:xsd="http://www.w3.org/2001/XMLSchema" xmlns:xs="http://www.w3.org/2001/XMLSchema" xmlns:p="http://schemas.microsoft.com/office/2006/metadata/properties" xmlns:ns3="e9b4444f-1bd5-42c6-892e-969a21637aa3" xmlns:ns4="89a1b3a6-ab72-46c5-b8c0-5a677f94bb63" targetNamespace="http://schemas.microsoft.com/office/2006/metadata/properties" ma:root="true" ma:fieldsID="b321fc5209e83ffcd511db1082640c18" ns3:_="" ns4:_="">
    <xsd:import namespace="e9b4444f-1bd5-42c6-892e-969a21637aa3"/>
    <xsd:import namespace="89a1b3a6-ab72-46c5-b8c0-5a677f94bb6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b4444f-1bd5-42c6-892e-969a21637aa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a1b3a6-ab72-46c5-b8c0-5a677f94b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3436DC-8EB7-49B2-82F8-CFCC4AB05B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C0A798-8F27-4E24-8E17-F4E4F4953B54}">
  <ds:schemaRefs>
    <ds:schemaRef ds:uri="http://purl.org/dc/terms/"/>
    <ds:schemaRef ds:uri="http://schemas.openxmlformats.org/package/2006/metadata/core-properties"/>
    <ds:schemaRef ds:uri="http://purl.org/dc/dcmitype/"/>
    <ds:schemaRef ds:uri="89a1b3a6-ab72-46c5-b8c0-5a677f94bb63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e9b4444f-1bd5-42c6-892e-969a21637aa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319D546-E993-439A-90C0-F5946F5911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b4444f-1bd5-42c6-892e-969a21637aa3"/>
    <ds:schemaRef ds:uri="89a1b3a6-ab72-46c5-b8c0-5a677f94bb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4705</TotalTime>
  <Words>483</Words>
  <Application>Microsoft Office PowerPoint</Application>
  <PresentationFormat>Widescreen</PresentationFormat>
  <Paragraphs>100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Rounded MT Bold</vt:lpstr>
      <vt:lpstr>Calibri</vt:lpstr>
      <vt:lpstr>Courier New</vt:lpstr>
      <vt:lpstr>Gill Sans MT</vt:lpstr>
      <vt:lpstr>Times New Roman</vt:lpstr>
      <vt:lpstr>Theme1</vt:lpstr>
      <vt:lpstr>   MANAGEMENT AND USE OF PT DATA  BY: KOLISANG PHATS’OANE,TEFO LIBATE &amp; MAKARABO MOHAPI CAPETOWN 03-07/06/2024</vt:lpstr>
      <vt:lpstr>Background</vt:lpstr>
      <vt:lpstr>Background </vt:lpstr>
      <vt:lpstr>PT RESULTS RETURN. Cont.</vt:lpstr>
      <vt:lpstr>Results return cont</vt:lpstr>
      <vt:lpstr>PPT results for past 6 years</vt:lpstr>
      <vt:lpstr>PT data usage</vt:lpstr>
      <vt:lpstr>Achievements</vt:lpstr>
      <vt:lpstr>Achievements Cont.</vt:lpstr>
      <vt:lpstr>Challenges</vt:lpstr>
      <vt:lpstr>Recommendations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 creation for POV VL</dc:title>
  <dc:creator>Tsitsi Chatora</dc:creator>
  <cp:lastModifiedBy>Libate, Tefo</cp:lastModifiedBy>
  <cp:revision>71</cp:revision>
  <dcterms:created xsi:type="dcterms:W3CDTF">2019-10-02T09:16:19Z</dcterms:created>
  <dcterms:modified xsi:type="dcterms:W3CDTF">2024-06-04T14:09:14Z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0x010100B9CBD52ACF78B241BEF47F2F92A6B8C3</vt:lpwstr>
  </property>
</Properties>
</file>